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3030202020304" pitchFamily="34" charset="0"/>
      <p:regular r:id="rId19"/>
    </p:embeddedFont>
    <p:embeddedFont>
      <p:font typeface="Graphik Regular" panose="020B0503030202060203" pitchFamily="34" charset="77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35" autoAdjust="0"/>
    <p:restoredTop sz="73182" autoAdjust="0"/>
  </p:normalViewPr>
  <p:slideViewPr>
    <p:cSldViewPr>
      <p:cViewPr>
        <p:scale>
          <a:sx n="55" d="100"/>
          <a:sy n="55" d="100"/>
        </p:scale>
        <p:origin x="880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sonamaria/Downloads/merged_data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Users/sonamaria/Downloads/merged_data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Sheet2!$A$2:$A$17</cx:f>
        <cx:lvl ptCount="16">
          <cx:pt idx="0">animals</cx:pt>
          <cx:pt idx="1">science</cx:pt>
          <cx:pt idx="2">healthy eating</cx:pt>
          <cx:pt idx="3">technology</cx:pt>
          <cx:pt idx="4">food</cx:pt>
          <cx:pt idx="5">culture</cx:pt>
          <cx:pt idx="6">travel</cx:pt>
          <cx:pt idx="7">cooking</cx:pt>
          <cx:pt idx="8">soccer</cx:pt>
          <cx:pt idx="9">education</cx:pt>
          <cx:pt idx="10">fitness</cx:pt>
          <cx:pt idx="11">Studying</cx:pt>
          <cx:pt idx="12">dogs</cx:pt>
          <cx:pt idx="13">tennis</cx:pt>
          <cx:pt idx="14">veganism</cx:pt>
          <cx:pt idx="15">public speaking</cx:pt>
        </cx:lvl>
      </cx:strDim>
      <cx:numDim type="val">
        <cx:f>Sheet2!$B$2:$B$17</cx:f>
        <cx:lvl ptCount="16" formatCode="General">
          <cx:pt idx="0">74965</cx:pt>
          <cx:pt idx="1">71168</cx:pt>
          <cx:pt idx="2">69339</cx:pt>
          <cx:pt idx="3">68738</cx:pt>
          <cx:pt idx="4">66676</cx:pt>
          <cx:pt idx="5">66579</cx:pt>
          <cx:pt idx="6">64880</cx:pt>
          <cx:pt idx="7">64756</cx:pt>
          <cx:pt idx="8">57783</cx:pt>
          <cx:pt idx="9">57436</cx:pt>
          <cx:pt idx="10">55323</cx:pt>
          <cx:pt idx="11">54269</cx:pt>
          <cx:pt idx="12">52511</cx:pt>
          <cx:pt idx="13">50339</cx:pt>
          <cx:pt idx="14">49619</cx:pt>
          <cx:pt idx="15">49264</cx:pt>
        </cx:lvl>
      </cx:numDim>
    </cx:data>
  </cx:chartData>
  <cx:chart>
    <cx:title pos="t" align="ctr" overlay="0"/>
    <cx:plotArea>
      <cx:plotAreaRegion>
        <cx:series layoutId="clusteredColumn" uniqueId="{D070787B-5801-944A-8884-9A26F33D8FD2}">
          <cx:tx>
            <cx:txData>
              <cx:f>Sheet2!$B$1</cx:f>
              <cx:v>score</cx:v>
            </cx:txData>
          </cx:tx>
          <cx:dataId val="0"/>
          <cx:layoutPr>
            <cx:aggregation/>
          </cx:layoutPr>
          <cx:axisId val="1"/>
        </cx:series>
        <cx:series layoutId="paretoLine" ownerIdx="0" uniqueId="{18AEF823-EABF-AB40-BA37-AEAC32A94CAA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Sheet1!$M$2:$M$17</cx:f>
        <cx:lvl ptCount="16">
          <cx:pt idx="0">animals</cx:pt>
          <cx:pt idx="1">science</cx:pt>
          <cx:pt idx="2">healthy eating</cx:pt>
          <cx:pt idx="3">technology</cx:pt>
          <cx:pt idx="4">food</cx:pt>
          <cx:pt idx="5">culture</cx:pt>
          <cx:pt idx="6">travel</cx:pt>
          <cx:pt idx="7">cooking</cx:pt>
          <cx:pt idx="8">soccer</cx:pt>
          <cx:pt idx="9">education</cx:pt>
          <cx:pt idx="10">fitness</cx:pt>
          <cx:pt idx="11">Studying</cx:pt>
          <cx:pt idx="12">dogs</cx:pt>
          <cx:pt idx="13">tennis</cx:pt>
          <cx:pt idx="14">veganism</cx:pt>
          <cx:pt idx="15">public speaking</cx:pt>
        </cx:lvl>
      </cx:strDim>
      <cx:numDim type="size">
        <cx:f>Sheet1!$N$2:$N$17</cx:f>
        <cx:lvl ptCount="16" formatCode="General">
          <cx:pt idx="0">74965</cx:pt>
          <cx:pt idx="1">71168</cx:pt>
          <cx:pt idx="2">69339</cx:pt>
          <cx:pt idx="3">68738</cx:pt>
          <cx:pt idx="4">66676</cx:pt>
          <cx:pt idx="5">66579</cx:pt>
          <cx:pt idx="6">64880</cx:pt>
          <cx:pt idx="7">64756</cx:pt>
          <cx:pt idx="8">57783</cx:pt>
          <cx:pt idx="9">57436</cx:pt>
          <cx:pt idx="10">55323</cx:pt>
          <cx:pt idx="11">54269</cx:pt>
          <cx:pt idx="12">52511</cx:pt>
          <cx:pt idx="13">50339</cx:pt>
          <cx:pt idx="14">49619</cx:pt>
          <cx:pt idx="15">49264</cx:pt>
        </cx:lvl>
      </cx:numDim>
    </cx:data>
  </cx:chartData>
  <cx:chart>
    <cx:title pos="t" align="ctr" overlay="0">
      <cx:tx>
        <cx:txData>
          <cx:v>Unique Categories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Unique Categories</a:t>
          </a:r>
        </a:p>
      </cx:txPr>
    </cx:title>
    <cx:plotArea>
      <cx:plotAreaRegion>
        <cx:series layoutId="treemap" uniqueId="{81AF003B-3274-5A46-BDE1-23513F0EA80A}" formatIdx="0"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0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2893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microsoft.com/office/2014/relationships/chartEx" Target="../charts/chartEx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0" y="0"/>
            <a:ext cx="12236187" cy="10287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51805" y="2759826"/>
            <a:ext cx="12236190" cy="752653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094769" y="-49697"/>
            <a:ext cx="10286999" cy="10385105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6631830-84B1-BCF1-CD1F-187FD2435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398" y="685800"/>
            <a:ext cx="11774601" cy="924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1117485"/>
            <a:chOff x="0" y="-47625"/>
            <a:chExt cx="7569956" cy="1489980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148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</a:rPr>
                <a:t>There are a total of 18 unique categories with ‘Animal’ being the most popular category with 1897 reactions.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994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</a:rPr>
                <a:t>In 2020, August was the month with most posts.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1879BE-C937-C062-3565-A5EEC985DD98}"/>
              </a:ext>
            </a:extLst>
          </p:cNvPr>
          <p:cNvSpPr txBox="1"/>
          <p:nvPr/>
        </p:nvSpPr>
        <p:spPr>
          <a:xfrm>
            <a:off x="11581833" y="4831776"/>
            <a:ext cx="5036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2021, May was the month with most posts.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324600" y="2005584"/>
            <a:ext cx="9964579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Social Buzz is a social media and content creation platform and emphasizes content </a:t>
            </a:r>
          </a:p>
          <a:p>
            <a:r>
              <a:rPr lang="en-US" dirty="0"/>
              <a:t>                                      by keeping all users anonymous, only tracking user reactions on every piece of </a:t>
            </a:r>
          </a:p>
          <a:p>
            <a:r>
              <a:rPr lang="en-US" dirty="0"/>
              <a:t>                                      content. </a:t>
            </a:r>
            <a:r>
              <a:rPr lang="en-US" sz="1800" dirty="0">
                <a:effectLst/>
              </a:rPr>
              <a:t>Social Buzz has reached over 500 million active users each month. They</a:t>
            </a:r>
          </a:p>
          <a:p>
            <a:r>
              <a:rPr lang="en-US" dirty="0"/>
              <a:t>                                      have scaled quicker than anticipated and </a:t>
            </a:r>
            <a:r>
              <a:rPr lang="en-US" sz="1800" dirty="0">
                <a:effectLst/>
              </a:rPr>
              <a:t>need the help of an advisory firm to</a:t>
            </a:r>
          </a:p>
          <a:p>
            <a:r>
              <a:rPr lang="en-US" sz="1800" dirty="0">
                <a:effectLst/>
              </a:rPr>
              <a:t>than anticipated an     oversee their scaling process effectively.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Accenture is running a three month initial project with the following objectives: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                                    a). An audit of social buzz big data practice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                                    b). Recommendations for a successful IPO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                                    c). An analysis of Social Buzz content categories that highlights the top 5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                                         categories with the largest aggregate popularity.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015FDC-3080-67C8-C3E9-866B6BA84674}"/>
              </a:ext>
            </a:extLst>
          </p:cNvPr>
          <p:cNvSpPr txBox="1"/>
          <p:nvPr/>
        </p:nvSpPr>
        <p:spPr>
          <a:xfrm>
            <a:off x="2759088" y="5448300"/>
            <a:ext cx="6458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Analysis to find Social Buzz’s top 5 most popular categories of content.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76929" y="4062148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509053" y="119032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EB62DE-8FAF-95F8-8C44-A558545C6398}"/>
              </a:ext>
            </a:extLst>
          </p:cNvPr>
          <p:cNvSpPr txBox="1"/>
          <p:nvPr/>
        </p:nvSpPr>
        <p:spPr>
          <a:xfrm>
            <a:off x="14779256" y="4699591"/>
            <a:ext cx="1826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Marcus </a:t>
            </a:r>
            <a:r>
              <a:rPr lang="en-US" b="1" dirty="0" err="1"/>
              <a:t>Rompton</a:t>
            </a:r>
            <a:endParaRPr lang="en-US" b="1" dirty="0"/>
          </a:p>
          <a:p>
            <a:r>
              <a:rPr lang="en-US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33B133-8D7F-976F-978B-67A6ADE6F65B}"/>
              </a:ext>
            </a:extLst>
          </p:cNvPr>
          <p:cNvSpPr txBox="1"/>
          <p:nvPr/>
        </p:nvSpPr>
        <p:spPr>
          <a:xfrm>
            <a:off x="15014918" y="8031065"/>
            <a:ext cx="18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Sona Maria Jacob</a:t>
            </a:r>
          </a:p>
          <a:p>
            <a:r>
              <a:rPr lang="en-US" dirty="0"/>
              <a:t>Data Analyst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CE08D-7EF2-C8A8-F3FE-DC29AAEFD224}"/>
              </a:ext>
            </a:extLst>
          </p:cNvPr>
          <p:cNvSpPr txBox="1"/>
          <p:nvPr/>
        </p:nvSpPr>
        <p:spPr>
          <a:xfrm>
            <a:off x="14584580" y="1825527"/>
            <a:ext cx="2480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Andrew Fleming</a:t>
            </a:r>
          </a:p>
          <a:p>
            <a:r>
              <a:rPr lang="en-US" dirty="0"/>
              <a:t>Chief Technical Architect</a:t>
            </a:r>
          </a:p>
          <a:p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2B8AF8-4ED7-2CF2-9631-6BBAAAE5D606}"/>
              </a:ext>
            </a:extLst>
          </p:cNvPr>
          <p:cNvSpPr txBox="1"/>
          <p:nvPr/>
        </p:nvSpPr>
        <p:spPr>
          <a:xfrm>
            <a:off x="4742121" y="1701209"/>
            <a:ext cx="20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B89F2A-0552-0A87-5C58-CF6FDEEDA5E9}"/>
              </a:ext>
            </a:extLst>
          </p:cNvPr>
          <p:cNvSpPr txBox="1"/>
          <p:nvPr/>
        </p:nvSpPr>
        <p:spPr>
          <a:xfrm>
            <a:off x="6549656" y="2998381"/>
            <a:ext cx="148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CBC4A7-CD90-FD5E-DBFC-6A5FA439A49C}"/>
              </a:ext>
            </a:extLst>
          </p:cNvPr>
          <p:cNvSpPr txBox="1"/>
          <p:nvPr/>
        </p:nvSpPr>
        <p:spPr>
          <a:xfrm>
            <a:off x="8569842" y="4869712"/>
            <a:ext cx="156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9809D-088A-6F50-13E2-1C5B03A74D13}"/>
              </a:ext>
            </a:extLst>
          </p:cNvPr>
          <p:cNvSpPr txBox="1"/>
          <p:nvPr/>
        </p:nvSpPr>
        <p:spPr>
          <a:xfrm>
            <a:off x="10122195" y="6273209"/>
            <a:ext cx="14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B4EE52-2F31-EA90-22D3-2FA76B3DBC3E}"/>
              </a:ext>
            </a:extLst>
          </p:cNvPr>
          <p:cNvSpPr txBox="1"/>
          <p:nvPr/>
        </p:nvSpPr>
        <p:spPr>
          <a:xfrm>
            <a:off x="12546419" y="8250865"/>
            <a:ext cx="173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2115" y="188266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8AEAC-A69E-4F0F-5C53-48D3DE2C2775}"/>
              </a:ext>
            </a:extLst>
          </p:cNvPr>
          <p:cNvSpPr txBox="1"/>
          <p:nvPr/>
        </p:nvSpPr>
        <p:spPr>
          <a:xfrm>
            <a:off x="11162390" y="2059783"/>
            <a:ext cx="6019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Animals, Science, Healthy Eating, Technology and food are the top 5 content categories.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FFCF0067-FA97-5AA7-C482-B8A70543A39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80203474"/>
                  </p:ext>
                </p:extLst>
              </p:nvPr>
            </p:nvGraphicFramePr>
            <p:xfrm>
              <a:off x="960075" y="1643588"/>
              <a:ext cx="10012725" cy="571847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FFCF0067-FA97-5AA7-C482-B8A70543A3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0075" y="1643588"/>
                <a:ext cx="10012725" cy="57184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5593934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7" name="Chart 26">
                <a:extLst>
                  <a:ext uri="{FF2B5EF4-FFF2-40B4-BE49-F238E27FC236}">
                    <a16:creationId xmlns:a16="http://schemas.microsoft.com/office/drawing/2014/main" id="{CA1C9DB9-D4A4-C102-ECFF-5BA5D7ACB6B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3520433"/>
                  </p:ext>
                </p:extLst>
              </p:nvPr>
            </p:nvGraphicFramePr>
            <p:xfrm>
              <a:off x="2560092" y="1052287"/>
              <a:ext cx="14737308" cy="836170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27" name="Chart 26">
                <a:extLst>
                  <a:ext uri="{FF2B5EF4-FFF2-40B4-BE49-F238E27FC236}">
                    <a16:creationId xmlns:a16="http://schemas.microsoft.com/office/drawing/2014/main" id="{CA1C9DB9-D4A4-C102-ECFF-5BA5D7ACB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0092" y="1052287"/>
                <a:ext cx="14737308" cy="836170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CCD3EEB-020B-124B-C866-290A04AD086E}"/>
              </a:ext>
            </a:extLst>
          </p:cNvPr>
          <p:cNvSpPr txBox="1"/>
          <p:nvPr/>
        </p:nvSpPr>
        <p:spPr>
          <a:xfrm flipV="1">
            <a:off x="17632248" y="-63907"/>
            <a:ext cx="1417751" cy="6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3E815D-AA26-1383-C92C-6A8B70553E4C}"/>
              </a:ext>
            </a:extLst>
          </p:cNvPr>
          <p:cNvSpPr txBox="1"/>
          <p:nvPr/>
        </p:nvSpPr>
        <p:spPr>
          <a:xfrm>
            <a:off x="3593542" y="221290"/>
            <a:ext cx="11177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Unique Categories - 18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Chart, treemap chart&#10;&#10;Description automatically generated">
            <a:extLst>
              <a:ext uri="{FF2B5EF4-FFF2-40B4-BE49-F238E27FC236}">
                <a16:creationId xmlns:a16="http://schemas.microsoft.com/office/drawing/2014/main" id="{1DE71426-1973-C7F6-40CB-39FF856C15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81" y="781697"/>
            <a:ext cx="11685970" cy="82656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C388537-9794-B2A4-C454-3D4F3321C549}"/>
              </a:ext>
            </a:extLst>
          </p:cNvPr>
          <p:cNvSpPr txBox="1"/>
          <p:nvPr/>
        </p:nvSpPr>
        <p:spPr>
          <a:xfrm>
            <a:off x="14478000" y="2128742"/>
            <a:ext cx="34315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Animal is the most popular </a:t>
            </a:r>
          </a:p>
          <a:p>
            <a:r>
              <a:rPr lang="en-US" sz="4800" dirty="0"/>
              <a:t>category  with 1897 reactions.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299</Words>
  <Application>Microsoft Macintosh PowerPoint</Application>
  <PresentationFormat>Custom</PresentationFormat>
  <Paragraphs>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Clear Sans Regular Bold</vt:lpstr>
      <vt:lpstr>Calibri</vt:lpstr>
      <vt:lpstr>Wingdings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Sona Maria Jacob</cp:lastModifiedBy>
  <cp:revision>10</cp:revision>
  <dcterms:created xsi:type="dcterms:W3CDTF">2006-08-16T00:00:00Z</dcterms:created>
  <dcterms:modified xsi:type="dcterms:W3CDTF">2023-02-04T22:12:09Z</dcterms:modified>
  <dc:identifier>DAEhDyfaYKE</dc:identifier>
</cp:coreProperties>
</file>